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s/comment1.xml" ContentType="application/vnd.openxmlformats-officedocument.presentationml.comment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s/comment2.xml" ContentType="application/vnd.openxmlformats-officedocument.presentationml.comment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2"/>
    <p:sldId id="260" r:id="rId13"/>
    <p:sldId id="261" r:id="rId14"/>
    <p:sldId id="262" r:id="rId15"/>
    <p:sldId id="263" r:id="rId16"/>
    <p:sldId id="264" r:id="rId17"/>
    <p:sldId id="265" r:id="rId19"/>
    <p:sldId id="266" r:id="rId20"/>
    <p:sldId id="267" r:id="rId21"/>
    <p:sldId id="268" r:id="rId22"/>
    <p:sldId id="269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mand gilles" initials="a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comments" Target="comments/comment1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comments" Target="comments/comment2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11T17:30:30.684" idx="1">
    <p:pos x="6200" y="924"/>
    <p:text>il faut savoir pourquoi le chiffre d’affaires a baissé, et d’abord comment il a baissé. Dans quelle gamme de produits ? Dans quels pays, quelles régions ? Dans le portefeuille de clientèle de quels commerciaux ? Dans quel segment de distribution ? N’avait-on pas une baisse semblable en octobre chaque année ? 
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12T10:28:47.553" idx="2">
    <p:pos x="6144" y="1452"/>
    <p:text>Pas trop de clef dans les table.
Redondance d’information
Durée de vie plus longue que la prod.
C’est la mémoire numérique de l’entreprise
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omments" Target="../comments/comment2.xml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6512"/>
            <a:ext cx="13004800" cy="867257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485899" y="3403600"/>
            <a:ext cx="10519173" cy="1270000"/>
          </a:xfrm>
          <a:prstGeom prst="rect">
            <a:avLst/>
          </a:prstGeom>
          <a:solidFill>
            <a:srgbClr val="53585F">
              <a:alpha val="63671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/>
            </a:lvl1pPr>
          </a:lstStyle>
          <a:p>
            <a:pPr/>
            <a:r>
              <a:t>L’informatique décisionnelle</a:t>
            </a:r>
          </a:p>
        </p:txBody>
      </p:sp>
      <p:grpSp>
        <p:nvGrpSpPr>
          <p:cNvPr id="123" name="Group 123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121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Shape 122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ctrTitle"/>
          </p:nvPr>
        </p:nvSpPr>
        <p:spPr>
          <a:xfrm>
            <a:off x="1270000" y="1638300"/>
            <a:ext cx="10464800" cy="1369715"/>
          </a:xfrm>
          <a:prstGeom prst="rect">
            <a:avLst/>
          </a:prstGeom>
        </p:spPr>
        <p:txBody>
          <a:bodyPr/>
          <a:lstStyle/>
          <a:p>
            <a:pPr/>
            <a:r>
              <a:t>ETL</a:t>
            </a:r>
          </a:p>
        </p:txBody>
      </p:sp>
      <p:sp>
        <p:nvSpPr>
          <p:cNvPr id="190" name="Shape 190"/>
          <p:cNvSpPr/>
          <p:nvPr>
            <p:ph type="subTitle" sz="half" idx="1"/>
          </p:nvPr>
        </p:nvSpPr>
        <p:spPr>
          <a:xfrm>
            <a:off x="996974" y="4962326"/>
            <a:ext cx="10807652" cy="3727550"/>
          </a:xfrm>
          <a:prstGeom prst="rect">
            <a:avLst/>
          </a:prstGeom>
        </p:spPr>
        <p:txBody>
          <a:bodyPr anchor="ctr"/>
          <a:lstStyle/>
          <a:p>
            <a:pPr marL="306704" indent="-306704" algn="l" defTabSz="403097">
              <a:spcBef>
                <a:spcPts val="2800"/>
              </a:spcBef>
              <a:buSzPct val="75000"/>
              <a:buChar char="•"/>
              <a:defRPr sz="2622"/>
            </a:pPr>
            <a:r>
              <a:t>Il nourrit le DataWareHouse</a:t>
            </a:r>
          </a:p>
          <a:p>
            <a:pPr marL="306704" indent="-306704" algn="l" defTabSz="403097">
              <a:spcBef>
                <a:spcPts val="2800"/>
              </a:spcBef>
              <a:buSzPct val="75000"/>
              <a:buChar char="•"/>
              <a:defRPr sz="2622"/>
            </a:pPr>
            <a:r>
              <a:t>Traitement simple à très spécifique</a:t>
            </a:r>
          </a:p>
          <a:p>
            <a:pPr marL="306704" indent="-306704" algn="l" defTabSz="403097">
              <a:spcBef>
                <a:spcPts val="2800"/>
              </a:spcBef>
              <a:buSzPct val="75000"/>
              <a:buChar char="•"/>
              <a:defRPr sz="2622"/>
            </a:pPr>
            <a:r>
              <a:t>Assure une maintenance simple et pérenne</a:t>
            </a:r>
          </a:p>
          <a:p>
            <a:pPr marL="306704" indent="-306704" algn="l" defTabSz="403097">
              <a:spcBef>
                <a:spcPts val="2800"/>
              </a:spcBef>
              <a:buSzPct val="75000"/>
              <a:buChar char="•"/>
              <a:defRPr sz="2622"/>
            </a:pPr>
            <a:r>
              <a:t>Assure la connection avec des sources variées (csv, BDD, xml, xls…)</a:t>
            </a:r>
          </a:p>
          <a:p>
            <a:pPr marL="306704" indent="-306704" algn="l" defTabSz="403097">
              <a:spcBef>
                <a:spcPts val="2800"/>
              </a:spcBef>
              <a:buSzPct val="75000"/>
              <a:buChar char="•"/>
              <a:defRPr sz="2622"/>
            </a:pPr>
            <a:r>
              <a:t>Planification du traitement (la nuit en général)</a:t>
            </a:r>
          </a:p>
        </p:txBody>
      </p:sp>
      <p:sp>
        <p:nvSpPr>
          <p:cNvPr id="191" name="Shape 191"/>
          <p:cNvSpPr/>
          <p:nvPr/>
        </p:nvSpPr>
        <p:spPr>
          <a:xfrm>
            <a:off x="1270000" y="2730500"/>
            <a:ext cx="10464800" cy="1369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i="1" sz="4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Extract Transform Load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19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Shape 193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9422" y="2415337"/>
            <a:ext cx="11050458" cy="4539736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grpSp>
        <p:nvGrpSpPr>
          <p:cNvPr id="199" name="Group 199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19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" name="Shape 198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3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201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" name="Shape 202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  <p:pic>
        <p:nvPicPr>
          <p:cNvPr id="204" name="obama_so_what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9531" y="1464369"/>
            <a:ext cx="4064619" cy="364986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1915464" y="1104900"/>
            <a:ext cx="216347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BDD Prod</a:t>
            </a:r>
          </a:p>
        </p:txBody>
      </p:sp>
      <p:sp>
        <p:nvSpPr>
          <p:cNvPr id="206" name="Shape 206"/>
          <p:cNvSpPr/>
          <p:nvPr/>
        </p:nvSpPr>
        <p:spPr>
          <a:xfrm>
            <a:off x="2546172" y="3470567"/>
            <a:ext cx="9020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ETL</a:t>
            </a:r>
          </a:p>
        </p:txBody>
      </p:sp>
      <p:sp>
        <p:nvSpPr>
          <p:cNvPr id="207" name="Shape 207"/>
          <p:cNvSpPr/>
          <p:nvPr/>
        </p:nvSpPr>
        <p:spPr>
          <a:xfrm>
            <a:off x="1275613" y="5747335"/>
            <a:ext cx="34431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DataWareHouse</a:t>
            </a:r>
          </a:p>
        </p:txBody>
      </p:sp>
      <p:sp>
        <p:nvSpPr>
          <p:cNvPr id="208" name="Shape 208"/>
          <p:cNvSpPr/>
          <p:nvPr/>
        </p:nvSpPr>
        <p:spPr>
          <a:xfrm>
            <a:off x="1881631" y="8114444"/>
            <a:ext cx="223113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DataMarts</a:t>
            </a:r>
          </a:p>
        </p:txBody>
      </p:sp>
      <p:sp>
        <p:nvSpPr>
          <p:cNvPr id="209" name="Shape 209"/>
          <p:cNvSpPr/>
          <p:nvPr/>
        </p:nvSpPr>
        <p:spPr>
          <a:xfrm rot="5400000">
            <a:off x="2362199" y="2225941"/>
            <a:ext cx="1270001" cy="771286"/>
          </a:xfrm>
          <a:prstGeom prst="rightArrow">
            <a:avLst>
              <a:gd name="adj1" fmla="val 32000"/>
              <a:gd name="adj2" fmla="val 82066"/>
            </a:avLst>
          </a:prstGeom>
          <a:gradFill>
            <a:gsLst>
              <a:gs pos="0">
                <a:srgbClr val="C1837A"/>
              </a:gs>
              <a:gs pos="31545">
                <a:srgbClr val="AA8469"/>
              </a:gs>
              <a:gs pos="100000">
                <a:srgbClr val="DC4551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0" name="Shape 210"/>
          <p:cNvSpPr/>
          <p:nvPr/>
        </p:nvSpPr>
        <p:spPr>
          <a:xfrm rot="5400000">
            <a:off x="2362199" y="4501268"/>
            <a:ext cx="1270001" cy="771286"/>
          </a:xfrm>
          <a:prstGeom prst="rightArrow">
            <a:avLst>
              <a:gd name="adj1" fmla="val 32000"/>
              <a:gd name="adj2" fmla="val 82066"/>
            </a:avLst>
          </a:prstGeom>
          <a:gradFill>
            <a:gsLst>
              <a:gs pos="0">
                <a:srgbClr val="C1837A"/>
              </a:gs>
              <a:gs pos="31545">
                <a:srgbClr val="AA8469"/>
              </a:gs>
              <a:gs pos="100000">
                <a:srgbClr val="DC4551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1" name="Shape 211"/>
          <p:cNvSpPr/>
          <p:nvPr/>
        </p:nvSpPr>
        <p:spPr>
          <a:xfrm rot="5400000">
            <a:off x="2362199" y="6868377"/>
            <a:ext cx="1270001" cy="771286"/>
          </a:xfrm>
          <a:prstGeom prst="rightArrow">
            <a:avLst>
              <a:gd name="adj1" fmla="val 32000"/>
              <a:gd name="adj2" fmla="val 82066"/>
            </a:avLst>
          </a:prstGeom>
          <a:gradFill>
            <a:gsLst>
              <a:gs pos="0">
                <a:srgbClr val="C1837A"/>
              </a:gs>
              <a:gs pos="31545">
                <a:srgbClr val="AA8469"/>
              </a:gs>
              <a:gs pos="100000">
                <a:srgbClr val="DC4551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2" name="Shape 212"/>
          <p:cNvSpPr/>
          <p:nvPr/>
        </p:nvSpPr>
        <p:spPr>
          <a:xfrm>
            <a:off x="7355532" y="5747335"/>
            <a:ext cx="21726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 What 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Class="entr" nodeType="afterEffect" presetSubtype="8" presetID="2" grpId="3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Subtype="8" presetID="2" grpId="5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Class="entr" nodeType="afterEffect" presetSubtype="8" presetID="2" grpId="7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Class="entr" nodeType="afterEffect" presetSubtype="0" presetID="1" grpId="8" fill="hold">
                                  <p:stCondLst>
                                    <p:cond delay="5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5"/>
      <p:bldP build="whole" bldLvl="1" animBg="1" rev="0" advAuto="0" spid="209" grpId="2"/>
      <p:bldP build="whole" bldLvl="1" animBg="1" rev="0" advAuto="0" spid="212" grpId="8"/>
      <p:bldP build="whole" bldLvl="1" animBg="1" rev="0" advAuto="0" spid="211" grpId="6"/>
      <p:bldP build="whole" bldLvl="1" animBg="1" rev="0" advAuto="0" spid="206" grpId="3"/>
      <p:bldP build="whole" bldLvl="1" animBg="1" rev="0" advAuto="0" spid="210" grpId="4"/>
      <p:bldP build="whole" bldLvl="1" animBg="1" rev="0" advAuto="0" spid="205" grpId="1"/>
      <p:bldP build="whole" bldLvl="1" animBg="1" rev="0" advAuto="0" spid="208" grpId="7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Tableau de bord Métier</a:t>
            </a:r>
          </a:p>
        </p:txBody>
      </p:sp>
      <p:sp>
        <p:nvSpPr>
          <p:cNvPr id="215" name="Shape 215"/>
          <p:cNvSpPr/>
          <p:nvPr>
            <p:ph type="body" idx="4294967295"/>
          </p:nvPr>
        </p:nvSpPr>
        <p:spPr>
          <a:xfrm>
            <a:off x="1098574" y="3072705"/>
            <a:ext cx="10807652" cy="5106790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343"/>
            </a:pPr>
            <a:r>
              <a:t>Qui dit métier dit compréhension du besoin</a:t>
            </a:r>
          </a:p>
          <a:p>
            <a:pPr marL="391159" indent="-391159" defTabSz="514095">
              <a:spcBef>
                <a:spcPts val="3600"/>
              </a:spcBef>
              <a:defRPr sz="3343"/>
            </a:pPr>
            <a:r>
              <a:t>Synthétique (doit tenir sur une page A4)</a:t>
            </a:r>
          </a:p>
          <a:p>
            <a:pPr marL="391159" indent="-391159" defTabSz="514095">
              <a:spcBef>
                <a:spcPts val="3600"/>
              </a:spcBef>
              <a:defRPr sz="3343"/>
            </a:pPr>
            <a:r>
              <a:t>Création de KPI (Key Performance Indicators)</a:t>
            </a:r>
          </a:p>
          <a:p>
            <a:pPr marL="391159" indent="-391159" defTabSz="514095">
              <a:spcBef>
                <a:spcPts val="3600"/>
              </a:spcBef>
              <a:defRPr sz="3343"/>
            </a:pPr>
            <a:r>
              <a:t>Vision global du métier grâce à ces différents KPI</a:t>
            </a:r>
          </a:p>
          <a:p>
            <a:pPr marL="391159" indent="-391159" defTabSz="514095">
              <a:spcBef>
                <a:spcPts val="3600"/>
              </a:spcBef>
              <a:defRPr sz="3343"/>
            </a:pPr>
            <a:r>
              <a:t>Passerelle vers d’autre rapport plus détaillé (granularité de la données)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2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3139" y="1359013"/>
            <a:ext cx="9804922" cy="5202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body" sz="half" idx="1"/>
          </p:nvPr>
        </p:nvSpPr>
        <p:spPr>
          <a:xfrm>
            <a:off x="1515598" y="1066800"/>
            <a:ext cx="11099801" cy="2404269"/>
          </a:xfrm>
          <a:prstGeom prst="rect">
            <a:avLst/>
          </a:prstGeom>
        </p:spPr>
        <p:txBody>
          <a:bodyPr/>
          <a:lstStyle/>
          <a:p>
            <a:pPr/>
            <a:r>
              <a:t>Informatique = Geek</a:t>
            </a:r>
          </a:p>
          <a:p>
            <a:pPr/>
            <a:r>
              <a:t>Décisionnelle = Réunion</a:t>
            </a:r>
          </a:p>
        </p:txBody>
      </p:sp>
      <p:pic>
        <p:nvPicPr>
          <p:cNvPr id="1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9798" y="3909043"/>
            <a:ext cx="8805204" cy="47225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" name="Group 129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12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Shape 128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case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xfrm>
            <a:off x="952500" y="2222500"/>
            <a:ext cx="11099800" cy="2280543"/>
          </a:xfrm>
          <a:prstGeom prst="rect">
            <a:avLst/>
          </a:prstGeom>
        </p:spPr>
        <p:txBody>
          <a:bodyPr/>
          <a:lstStyle/>
          <a:p>
            <a:pPr/>
            <a:r>
              <a:t>Vous un êtes un commercial :’(</a:t>
            </a:r>
          </a:p>
          <a:p>
            <a:pPr/>
            <a:r>
              <a:t>Chiffre d’affaire est en baisse ce mois-ci</a:t>
            </a:r>
          </a:p>
        </p:txBody>
      </p:sp>
      <p:sp>
        <p:nvSpPr>
          <p:cNvPr id="133" name="Shape 133"/>
          <p:cNvSpPr/>
          <p:nvPr/>
        </p:nvSpPr>
        <p:spPr>
          <a:xfrm>
            <a:off x="2362200" y="4809952"/>
            <a:ext cx="1915220" cy="746126"/>
          </a:xfrm>
          <a:prstGeom prst="rightArrow">
            <a:avLst>
              <a:gd name="adj1" fmla="val 32000"/>
              <a:gd name="adj2" fmla="val 108936"/>
            </a:avLst>
          </a:prstGeom>
          <a:gradFill>
            <a:gsLst>
              <a:gs pos="0">
                <a:srgbClr val="C19E93"/>
              </a:gs>
              <a:gs pos="100000">
                <a:srgbClr val="7A4C0F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34" name="Shape 134"/>
          <p:cNvSpPr/>
          <p:nvPr/>
        </p:nvSpPr>
        <p:spPr>
          <a:xfrm>
            <a:off x="4819243" y="4859165"/>
            <a:ext cx="36457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Prise de décision</a:t>
            </a:r>
          </a:p>
        </p:txBody>
      </p:sp>
      <p:grpSp>
        <p:nvGrpSpPr>
          <p:cNvPr id="141" name="Group 141"/>
          <p:cNvGrpSpPr/>
          <p:nvPr/>
        </p:nvGrpSpPr>
        <p:grpSpPr>
          <a:xfrm>
            <a:off x="569847" y="5650447"/>
            <a:ext cx="10824503" cy="2950284"/>
            <a:chOff x="0" y="0"/>
            <a:chExt cx="10824501" cy="2950283"/>
          </a:xfrm>
        </p:grpSpPr>
        <p:sp>
          <p:nvSpPr>
            <p:cNvPr id="135" name="Shape 135"/>
            <p:cNvSpPr/>
            <p:nvPr/>
          </p:nvSpPr>
          <p:spPr>
            <a:xfrm rot="3840000">
              <a:off x="6491741" y="732604"/>
              <a:ext cx="1425268" cy="746126"/>
            </a:xfrm>
            <a:prstGeom prst="rightArrow">
              <a:avLst>
                <a:gd name="adj1" fmla="val 32000"/>
                <a:gd name="adj2" fmla="val 108936"/>
              </a:avLst>
            </a:prstGeom>
            <a:gradFill flip="none" rotWithShape="1">
              <a:gsLst>
                <a:gs pos="0">
                  <a:srgbClr val="C19E93"/>
                </a:gs>
                <a:gs pos="100000">
                  <a:srgbClr val="7A4C0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136" name="Shape 136"/>
            <p:cNvSpPr/>
            <p:nvPr/>
          </p:nvSpPr>
          <p:spPr>
            <a:xfrm rot="7320000">
              <a:off x="4088046" y="693220"/>
              <a:ext cx="1391899" cy="746126"/>
            </a:xfrm>
            <a:prstGeom prst="rightArrow">
              <a:avLst>
                <a:gd name="adj1" fmla="val 32000"/>
                <a:gd name="adj2" fmla="val 108936"/>
              </a:avLst>
            </a:prstGeom>
            <a:gradFill flip="none" rotWithShape="1">
              <a:gsLst>
                <a:gs pos="0">
                  <a:srgbClr val="C19E93"/>
                </a:gs>
                <a:gs pos="100000">
                  <a:srgbClr val="7A4C0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802029" y="2302583"/>
              <a:ext cx="356204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Votre expérience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6789065" y="2302583"/>
              <a:ext cx="275737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Les données</a:t>
              </a:r>
            </a:p>
          </p:txBody>
        </p:sp>
        <p:pic>
          <p:nvPicPr>
            <p:cNvPr id="13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12539"/>
              <a:ext cx="2884553" cy="1923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047418" y="0"/>
              <a:ext cx="1777084" cy="215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4" name="Group 144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142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" name="Shape 143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1"/>
      <p:bldP build="whole" bldLvl="1" animBg="1" rev="0" advAuto="0" spid="141" grpId="3"/>
      <p:bldP build="whole" bldLvl="1" animBg="1" rev="0" advAuto="0" spid="134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702561" y="1403349"/>
            <a:ext cx="959967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L’informatique décisionnelle</a:t>
            </a:r>
          </a:p>
        </p:txBody>
      </p:sp>
      <p:sp>
        <p:nvSpPr>
          <p:cNvPr id="147" name="Shape 147"/>
          <p:cNvSpPr/>
          <p:nvPr/>
        </p:nvSpPr>
        <p:spPr>
          <a:xfrm>
            <a:off x="3256407" y="5092699"/>
            <a:ext cx="621258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Aide à la décision</a:t>
            </a:r>
          </a:p>
        </p:txBody>
      </p:sp>
      <p:sp>
        <p:nvSpPr>
          <p:cNvPr id="148" name="Shape 148"/>
          <p:cNvSpPr/>
          <p:nvPr/>
        </p:nvSpPr>
        <p:spPr>
          <a:xfrm>
            <a:off x="5241156" y="3180705"/>
            <a:ext cx="2243089" cy="4832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9" name="Shape 149"/>
          <p:cNvSpPr/>
          <p:nvPr/>
        </p:nvSpPr>
        <p:spPr>
          <a:xfrm>
            <a:off x="5241156" y="3943027"/>
            <a:ext cx="2243089" cy="4832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0" name="Shape 150"/>
          <p:cNvSpPr/>
          <p:nvPr>
            <p:ph type="subTitle" sz="quarter" idx="1"/>
          </p:nvPr>
        </p:nvSpPr>
        <p:spPr>
          <a:xfrm>
            <a:off x="952500" y="6680200"/>
            <a:ext cx="11099800" cy="2280543"/>
          </a:xfrm>
          <a:prstGeom prst="rect">
            <a:avLst/>
          </a:prstGeom>
        </p:spPr>
        <p:txBody>
          <a:bodyPr anchor="ctr"/>
          <a:lstStyle/>
          <a:p>
            <a:pPr marL="248920" indent="-248920" algn="l" defTabSz="327152">
              <a:spcBef>
                <a:spcPts val="2300"/>
              </a:spcBef>
              <a:buSzPct val="75000"/>
              <a:buChar char="•"/>
              <a:defRPr sz="2128"/>
            </a:pPr>
            <a:r>
              <a:t>Votre business est compliqué</a:t>
            </a:r>
          </a:p>
          <a:p>
            <a:pPr marL="248920" indent="-248920" algn="l" defTabSz="327152">
              <a:spcBef>
                <a:spcPts val="2300"/>
              </a:spcBef>
              <a:buSzPct val="75000"/>
              <a:buChar char="•"/>
              <a:defRPr sz="2128"/>
            </a:pPr>
            <a:r>
              <a:t>Votre business est global</a:t>
            </a:r>
          </a:p>
          <a:p>
            <a:pPr marL="248920" indent="-248920" algn="l" defTabSz="327152">
              <a:spcBef>
                <a:spcPts val="2300"/>
              </a:spcBef>
              <a:buSzPct val="75000"/>
              <a:buChar char="•"/>
              <a:defRPr sz="2128"/>
            </a:pPr>
            <a:r>
              <a:t>Votre business peux être comparé à d’autres services</a:t>
            </a:r>
          </a:p>
          <a:p>
            <a:pPr marL="248920" indent="-248920" algn="l" defTabSz="327152">
              <a:spcBef>
                <a:spcPts val="2300"/>
              </a:spcBef>
              <a:buSzPct val="75000"/>
              <a:buChar char="•"/>
              <a:defRPr sz="2128"/>
            </a:pPr>
            <a:r>
              <a:t>…</a:t>
            </a:r>
          </a:p>
        </p:txBody>
      </p:sp>
      <p:grpSp>
        <p:nvGrpSpPr>
          <p:cNvPr id="153" name="Group 153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151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" name="Shape 152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7681" y="617208"/>
            <a:ext cx="8709438" cy="597467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>
            <p:ph type="subTitle" sz="quarter" idx="1"/>
          </p:nvPr>
        </p:nvSpPr>
        <p:spPr>
          <a:xfrm>
            <a:off x="952500" y="6680200"/>
            <a:ext cx="11099800" cy="2280543"/>
          </a:xfrm>
          <a:prstGeom prst="rect">
            <a:avLst/>
          </a:prstGeom>
        </p:spPr>
        <p:txBody>
          <a:bodyPr anchor="ctr"/>
          <a:lstStyle/>
          <a:p>
            <a:pPr marL="248920" indent="-248920" algn="l" defTabSz="327152">
              <a:spcBef>
                <a:spcPts val="2300"/>
              </a:spcBef>
              <a:buSzPct val="75000"/>
              <a:buChar char="•"/>
              <a:defRPr sz="2128"/>
            </a:pPr>
            <a:r>
              <a:t>Rapports synthétiques et lisibles</a:t>
            </a:r>
          </a:p>
          <a:p>
            <a:pPr marL="248920" indent="-248920" algn="l" defTabSz="327152">
              <a:spcBef>
                <a:spcPts val="2300"/>
              </a:spcBef>
              <a:buSzPct val="75000"/>
              <a:buChar char="•"/>
              <a:defRPr sz="2128"/>
            </a:pPr>
            <a:r>
              <a:t>Graphiques temporelle / ordonnée / chiffres clefs etc…</a:t>
            </a:r>
          </a:p>
          <a:p>
            <a:pPr marL="248920" indent="-248920" algn="l" defTabSz="327152">
              <a:spcBef>
                <a:spcPts val="2300"/>
              </a:spcBef>
              <a:buSzPct val="75000"/>
              <a:buChar char="•"/>
              <a:defRPr sz="2128"/>
            </a:pPr>
            <a:r>
              <a:t>Votre business peux être comparé à d’autres services</a:t>
            </a:r>
          </a:p>
          <a:p>
            <a:pPr marL="248920" indent="-248920" algn="l" defTabSz="327152">
              <a:spcBef>
                <a:spcPts val="2300"/>
              </a:spcBef>
              <a:buSzPct val="75000"/>
              <a:buChar char="•"/>
              <a:defRPr sz="2128"/>
            </a:pPr>
            <a:r>
              <a:t>…</a:t>
            </a:r>
          </a:p>
        </p:txBody>
      </p:sp>
      <p:grpSp>
        <p:nvGrpSpPr>
          <p:cNvPr id="159" name="Group 159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15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Shape 158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ctrTitle"/>
          </p:nvPr>
        </p:nvSpPr>
        <p:spPr>
          <a:xfrm>
            <a:off x="1143000" y="825500"/>
            <a:ext cx="10464800" cy="205422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Analyser les données sur plusieurs axes</a:t>
            </a:r>
          </a:p>
        </p:txBody>
      </p:sp>
      <p:pic>
        <p:nvPicPr>
          <p:cNvPr id="162" name="pasted-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9923" y="3154146"/>
            <a:ext cx="7150954" cy="56961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" name="Group 165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16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Shape 164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946277" y="1225549"/>
            <a:ext cx="1111224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Base de données de Production</a:t>
            </a:r>
          </a:p>
        </p:txBody>
      </p:sp>
      <p:sp>
        <p:nvSpPr>
          <p:cNvPr id="168" name="Shape 168"/>
          <p:cNvSpPr/>
          <p:nvPr/>
        </p:nvSpPr>
        <p:spPr>
          <a:xfrm>
            <a:off x="1809749" y="5006095"/>
            <a:ext cx="910590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Informatique décisionnelle</a:t>
            </a:r>
          </a:p>
        </p:txBody>
      </p:sp>
      <p:sp>
        <p:nvSpPr>
          <p:cNvPr id="169" name="Shape 169"/>
          <p:cNvSpPr/>
          <p:nvPr/>
        </p:nvSpPr>
        <p:spPr>
          <a:xfrm>
            <a:off x="5164956" y="3129905"/>
            <a:ext cx="2243088" cy="4832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0" name="Shape 170"/>
          <p:cNvSpPr/>
          <p:nvPr/>
        </p:nvSpPr>
        <p:spPr>
          <a:xfrm>
            <a:off x="5164956" y="3892227"/>
            <a:ext cx="2243088" cy="4832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1" name="Shape 171"/>
          <p:cNvSpPr/>
          <p:nvPr>
            <p:ph type="subTitle" sz="quarter" idx="1"/>
          </p:nvPr>
        </p:nvSpPr>
        <p:spPr>
          <a:xfrm>
            <a:off x="952500" y="6680200"/>
            <a:ext cx="11099800" cy="2280543"/>
          </a:xfrm>
          <a:prstGeom prst="rect">
            <a:avLst/>
          </a:prstGeom>
        </p:spPr>
        <p:txBody>
          <a:bodyPr anchor="ctr"/>
          <a:lstStyle/>
          <a:p>
            <a:pPr marL="337820" indent="-337820" algn="l" defTabSz="443991">
              <a:spcBef>
                <a:spcPts val="3100"/>
              </a:spcBef>
              <a:buSzPct val="75000"/>
              <a:buChar char="•"/>
              <a:defRPr sz="2888"/>
            </a:pPr>
            <a:r>
              <a:t>Centraliser les données</a:t>
            </a:r>
          </a:p>
          <a:p>
            <a:pPr marL="337820" indent="-337820" algn="l" defTabSz="443991">
              <a:spcBef>
                <a:spcPts val="3100"/>
              </a:spcBef>
              <a:buSzPct val="75000"/>
              <a:buChar char="•"/>
              <a:defRPr sz="2888"/>
            </a:pPr>
            <a:r>
              <a:t>Unifier la données, référentiel de données</a:t>
            </a:r>
          </a:p>
          <a:p>
            <a:pPr marL="337820" indent="-337820" algn="l" defTabSz="443991">
              <a:spcBef>
                <a:spcPts val="3100"/>
              </a:spcBef>
              <a:buSzPct val="75000"/>
              <a:buChar char="•"/>
              <a:defRPr sz="2888"/>
            </a:pPr>
            <a:r>
              <a:t>Ressources informatique spécifiques…</a:t>
            </a:r>
          </a:p>
        </p:txBody>
      </p:sp>
      <p:sp>
        <p:nvSpPr>
          <p:cNvPr id="172" name="Shape 172"/>
          <p:cNvSpPr/>
          <p:nvPr/>
        </p:nvSpPr>
        <p:spPr>
          <a:xfrm rot="2820000">
            <a:off x="4971587" y="3420300"/>
            <a:ext cx="2549066" cy="4832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grpSp>
        <p:nvGrpSpPr>
          <p:cNvPr id="175" name="Group 175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173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Shape 174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xfrm>
            <a:off x="1473200" y="292100"/>
            <a:ext cx="9605219" cy="1858318"/>
          </a:xfrm>
          <a:prstGeom prst="rect">
            <a:avLst/>
          </a:prstGeom>
        </p:spPr>
        <p:txBody>
          <a:bodyPr/>
          <a:lstStyle/>
          <a:p>
            <a:pPr/>
            <a:r>
              <a:t>DataWareHouse</a:t>
            </a:r>
          </a:p>
        </p:txBody>
      </p:sp>
      <p:pic>
        <p:nvPicPr>
          <p:cNvPr id="1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1104" y="2343150"/>
            <a:ext cx="8882592" cy="63843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Group 181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17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Shape 180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xfrm>
            <a:off x="1473200" y="292100"/>
            <a:ext cx="9605219" cy="1858318"/>
          </a:xfrm>
          <a:prstGeom prst="rect">
            <a:avLst/>
          </a:prstGeom>
        </p:spPr>
        <p:txBody>
          <a:bodyPr/>
          <a:lstStyle/>
          <a:p>
            <a:pPr/>
            <a:r>
              <a:t>DataWareHouse</a:t>
            </a:r>
          </a:p>
        </p:txBody>
      </p:sp>
      <p:sp>
        <p:nvSpPr>
          <p:cNvPr id="184" name="Shape 184"/>
          <p:cNvSpPr/>
          <p:nvPr>
            <p:ph type="body" sz="half" idx="4294967295"/>
          </p:nvPr>
        </p:nvSpPr>
        <p:spPr>
          <a:xfrm>
            <a:off x="1098574" y="3848099"/>
            <a:ext cx="10807652" cy="4428630"/>
          </a:xfrm>
          <a:prstGeom prst="rect">
            <a:avLst/>
          </a:prstGeom>
        </p:spPr>
        <p:txBody>
          <a:bodyPr/>
          <a:lstStyle/>
          <a:p>
            <a:pPr marL="337820" indent="-337820" defTabSz="443991">
              <a:spcBef>
                <a:spcPts val="3100"/>
              </a:spcBef>
              <a:defRPr sz="2888"/>
            </a:pPr>
            <a:r>
              <a:t>Stocker que les informations clefs de l’entreprise</a:t>
            </a:r>
          </a:p>
          <a:p>
            <a:pPr marL="337820" indent="-337820" defTabSz="443991">
              <a:spcBef>
                <a:spcPts val="3100"/>
              </a:spcBef>
              <a:defRPr sz="2888"/>
            </a:pPr>
            <a:r>
              <a:t> Dédié qu’aux requêtes d’analyse et de reporting</a:t>
            </a:r>
          </a:p>
          <a:p>
            <a:pPr marL="337820" indent="-337820" defTabSz="443991">
              <a:spcBef>
                <a:spcPts val="3100"/>
              </a:spcBef>
              <a:defRPr sz="2888"/>
            </a:pPr>
            <a:r>
              <a:t>Analyser ces données sans diminuer les performances de la production</a:t>
            </a:r>
          </a:p>
          <a:p>
            <a:pPr marL="337820" indent="-337820" defTabSz="443991">
              <a:spcBef>
                <a:spcPts val="3100"/>
              </a:spcBef>
              <a:defRPr sz="2888"/>
            </a:pPr>
            <a:r>
              <a:t>Votre business est en relation avec d’autres services</a:t>
            </a:r>
          </a:p>
          <a:p>
            <a:pPr marL="337820" indent="-337820" defTabSz="443991">
              <a:spcBef>
                <a:spcPts val="3100"/>
              </a:spcBef>
              <a:defRPr sz="2888"/>
            </a:pPr>
            <a:r>
              <a:t>Modélisation spécifique de la BDD pour faciliter le requetage</a:t>
            </a:r>
          </a:p>
        </p:txBody>
      </p:sp>
      <p:grpSp>
        <p:nvGrpSpPr>
          <p:cNvPr id="187" name="Group 187"/>
          <p:cNvGrpSpPr/>
          <p:nvPr/>
        </p:nvGrpSpPr>
        <p:grpSpPr>
          <a:xfrm>
            <a:off x="10335358" y="9049061"/>
            <a:ext cx="2577012" cy="533401"/>
            <a:chOff x="0" y="0"/>
            <a:chExt cx="2577011" cy="533400"/>
          </a:xfrm>
        </p:grpSpPr>
        <p:pic>
          <p:nvPicPr>
            <p:cNvPr id="185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Shape 186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